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Poppins"/>
      <p:regular r:id="rId32"/>
      <p:bold r:id="rId33"/>
      <p:italic r:id="rId34"/>
      <p:boldItalic r:id="rId35"/>
    </p:embeddedFont>
    <p:embeddedFont>
      <p:font typeface="Poppins Black"/>
      <p:bold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Barlow"/>
      <p:regular r:id="rId42"/>
      <p:bold r:id="rId43"/>
      <p:italic r:id="rId44"/>
      <p:boldItalic r:id="rId45"/>
    </p:embeddedFont>
    <p:embeddedFont>
      <p:font typeface="Poppins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2" Type="http://schemas.openxmlformats.org/officeDocument/2006/relationships/font" Target="fonts/Barlow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44" Type="http://schemas.openxmlformats.org/officeDocument/2006/relationships/font" Target="fonts/Barlow-italic.fntdata"/><Relationship Id="rId21" Type="http://schemas.openxmlformats.org/officeDocument/2006/relationships/slide" Target="slides/slide16.xml"/><Relationship Id="rId43" Type="http://schemas.openxmlformats.org/officeDocument/2006/relationships/font" Target="fonts/Barlow-bold.fntdata"/><Relationship Id="rId24" Type="http://schemas.openxmlformats.org/officeDocument/2006/relationships/slide" Target="slides/slide19.xml"/><Relationship Id="rId46" Type="http://schemas.openxmlformats.org/officeDocument/2006/relationships/font" Target="fonts/PoppinsExtraBold-bold.fntdata"/><Relationship Id="rId23" Type="http://schemas.openxmlformats.org/officeDocument/2006/relationships/slide" Target="slides/slide18.xml"/><Relationship Id="rId45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oppinsExtraBold-boldItalic.fntdata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Poppins-bold.fntdata"/><Relationship Id="rId10" Type="http://schemas.openxmlformats.org/officeDocument/2006/relationships/slide" Target="slides/slide5.xml"/><Relationship Id="rId32" Type="http://schemas.openxmlformats.org/officeDocument/2006/relationships/font" Target="fonts/Poppins-regular.fntdata"/><Relationship Id="rId13" Type="http://schemas.openxmlformats.org/officeDocument/2006/relationships/slide" Target="slides/slide8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-italic.fntdata"/><Relationship Id="rId15" Type="http://schemas.openxmlformats.org/officeDocument/2006/relationships/slide" Target="slides/slide10.xml"/><Relationship Id="rId37" Type="http://schemas.openxmlformats.org/officeDocument/2006/relationships/font" Target="fonts/PoppinsBlack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Black-bold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7000a787f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7000a787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78adff4ff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78adff4ff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cffb5420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6cffb5420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cffb542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6cffb542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7d3e03d3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7d3e03d3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78adff4ff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78adff4ff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8c3cfd232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8c3cfd232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8c3cfd232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8c3cfd232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8c3cfd232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8c3cfd232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7000a787f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7000a787f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8c3cfd232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8c3cfd232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7a315bc3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7a315bc3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8c3cfd232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8c3cfd232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8adff4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78adff4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68921e57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68921e57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8adff4ff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8adff4f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7d3e03d3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7d3e03d3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7d3e03d3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7d3e03d3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78adff4ff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78adff4ff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7000a787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7000a787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type="ctrTitle"/>
          </p:nvPr>
        </p:nvSpPr>
        <p:spPr>
          <a:xfrm>
            <a:off x="1176375" y="1565225"/>
            <a:ext cx="7353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 DE EXCEÇÕES NO PYTHON</a:t>
            </a:r>
            <a:endParaRPr/>
          </a:p>
        </p:txBody>
      </p:sp>
      <p:grpSp>
        <p:nvGrpSpPr>
          <p:cNvPr id="753" name="Google Shape;753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4" name="Google Shape;754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5" name="Google Shape;755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6" name="Google Shape;756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9" name="Google Shape;759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4" name="Google Shape;764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7" name="Google Shape;767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8" name="Google Shape;768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9" name="Google Shape;769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0" name="Google Shape;770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1" name="Google Shape;771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2" name="Google Shape;772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4" name="Google Shape;774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5" name="Google Shape;775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7" name="Google Shape;777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8" name="Google Shape;778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0" name="Google Shape;780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3" name="Google Shape;783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4" name="Google Shape;784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2"/>
          <p:cNvSpPr txBox="1"/>
          <p:nvPr/>
        </p:nvSpPr>
        <p:spPr>
          <a:xfrm>
            <a:off x="814275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Usando finally</a:t>
            </a:r>
            <a:endParaRPr/>
          </a:p>
        </p:txBody>
      </p:sp>
      <p:sp>
        <p:nvSpPr>
          <p:cNvPr id="851" name="Google Shape;851;p42"/>
          <p:cNvSpPr txBox="1"/>
          <p:nvPr/>
        </p:nvSpPr>
        <p:spPr>
          <a:xfrm>
            <a:off x="387125" y="1328225"/>
            <a:ext cx="535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b="1" lang="en" sz="1800"/>
              <a:t> executa sempre, com ou sem erro.</a:t>
            </a:r>
            <a:endParaRPr b="1" sz="2500"/>
          </a:p>
        </p:txBody>
      </p:sp>
      <p:sp>
        <p:nvSpPr>
          <p:cNvPr id="852" name="Google Shape;852;p42"/>
          <p:cNvSpPr txBox="1"/>
          <p:nvPr/>
        </p:nvSpPr>
        <p:spPr>
          <a:xfrm>
            <a:off x="674100" y="1966600"/>
            <a:ext cx="4038000" cy="165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"dados.txt"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FileNotFoundError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"Arquivo não encontrado."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"Fim da operação."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3" name="Google Shape;8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825" y="1517100"/>
            <a:ext cx="2434174" cy="243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"/>
          <p:cNvSpPr txBox="1"/>
          <p:nvPr/>
        </p:nvSpPr>
        <p:spPr>
          <a:xfrm>
            <a:off x="1822125" y="176825"/>
            <a:ext cx="543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Combinando tudo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9" name="Google Shape;859;p43"/>
          <p:cNvSpPr txBox="1"/>
          <p:nvPr/>
        </p:nvSpPr>
        <p:spPr>
          <a:xfrm>
            <a:off x="587350" y="1509750"/>
            <a:ext cx="4258200" cy="1961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"dados.txt"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FileNotFoundError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"Arquivo não existe."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"Encerrando a função."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0" name="Google Shape;8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700" y="1035548"/>
            <a:ext cx="3414199" cy="27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4"/>
          <p:cNvSpPr txBox="1"/>
          <p:nvPr/>
        </p:nvSpPr>
        <p:spPr>
          <a:xfrm>
            <a:off x="1228100" y="176825"/>
            <a:ext cx="6474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Levantando exceções manualmente (raise)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6" name="Google Shape;866;p44"/>
          <p:cNvSpPr txBox="1"/>
          <p:nvPr/>
        </p:nvSpPr>
        <p:spPr>
          <a:xfrm>
            <a:off x="246950" y="1668600"/>
            <a:ext cx="5526600" cy="2082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dividir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raise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"b não pode ser zero!"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dividir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"Erro:"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7" name="Google Shape;8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050" y="1637113"/>
            <a:ext cx="3006575" cy="2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5"/>
          <p:cNvSpPr txBox="1"/>
          <p:nvPr/>
        </p:nvSpPr>
        <p:spPr>
          <a:xfrm>
            <a:off x="1228100" y="176825"/>
            <a:ext cx="64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Criando exceções personalizadas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3" name="Google Shape;873;p45"/>
          <p:cNvSpPr txBox="1"/>
          <p:nvPr/>
        </p:nvSpPr>
        <p:spPr>
          <a:xfrm>
            <a:off x="1077950" y="1888875"/>
            <a:ext cx="6774600" cy="1581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SaldoInsuficienteError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Exception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sacar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raise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SaldoInsuficienteError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"Saldo insuficiente."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6"/>
          <p:cNvSpPr txBox="1"/>
          <p:nvPr/>
        </p:nvSpPr>
        <p:spPr>
          <a:xfrm>
            <a:off x="1181375" y="176825"/>
            <a:ext cx="660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Boas práticas no uso de exceções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79" name="Google Shape;879;p46"/>
          <p:cNvSpPr txBox="1"/>
          <p:nvPr/>
        </p:nvSpPr>
        <p:spPr>
          <a:xfrm>
            <a:off x="360425" y="1127975"/>
            <a:ext cx="53196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Não usar </a:t>
            </a: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except:</a:t>
            </a:r>
            <a:r>
              <a:rPr b="1" lang="en" sz="1600"/>
              <a:t> sozinho</a:t>
            </a:r>
            <a:br>
              <a:rPr b="1" lang="en" sz="1600"/>
            </a:br>
            <a:endParaRPr b="1" sz="1600"/>
          </a:p>
          <a:p>
            <a:pPr indent="-3302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Especificar exceções sempre que possível.</a:t>
            </a:r>
            <a:br>
              <a:rPr b="1" lang="en" sz="1600"/>
            </a:br>
            <a:endParaRPr b="1" sz="1600"/>
          </a:p>
          <a:p>
            <a:pPr indent="-3302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Evitar usar exceções para lógica de fluxo comum.</a:t>
            </a:r>
            <a:br>
              <a:rPr b="1" lang="en" sz="1600"/>
            </a:br>
            <a:endParaRPr b="1" sz="1600"/>
          </a:p>
          <a:p>
            <a:pPr indent="-3302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Usar mensagens claras para o usuário.</a:t>
            </a:r>
            <a:br>
              <a:rPr b="1" lang="en" sz="1600"/>
            </a:br>
            <a:endParaRPr b="1" sz="1600"/>
          </a:p>
          <a:p>
            <a:pPr indent="-3302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Documentar onde exceções podem ocorrer.</a:t>
            </a:r>
            <a:endParaRPr b="1" sz="2600"/>
          </a:p>
        </p:txBody>
      </p:sp>
      <p:pic>
        <p:nvPicPr>
          <p:cNvPr id="880" name="Google Shape;8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4" y="1635224"/>
            <a:ext cx="3626300" cy="204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7"/>
          <p:cNvSpPr txBox="1"/>
          <p:nvPr>
            <p:ph idx="2" type="subTitle"/>
          </p:nvPr>
        </p:nvSpPr>
        <p:spPr>
          <a:xfrm>
            <a:off x="160175" y="1712850"/>
            <a:ext cx="5112300" cy="23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é sua vez de praticar!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👉 Resolva os exercícios da lista a seguir.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Google Shape;8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00" y="1185825"/>
            <a:ext cx="3090800" cy="299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8"/>
          <p:cNvSpPr txBox="1"/>
          <p:nvPr>
            <p:ph idx="2" type="subTitle"/>
          </p:nvPr>
        </p:nvSpPr>
        <p:spPr>
          <a:xfrm>
            <a:off x="280325" y="74847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Crie um programa que peça um número e trate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ValueError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Faça uma divisão entre dois números com tratamento para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ZeroDivisionError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Abra um arquivo inexis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tente e trate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FileNotFoundError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8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893" name="Google Shape;8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9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Faça um programa que converta texto em número e trate erros de conversão.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Crie um código com múltiplos except para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ValueError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TypeError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Capture qualquer erro usando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Exception as 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9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00" name="Google Shape;9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0"/>
          <p:cNvSpPr txBox="1"/>
          <p:nvPr>
            <p:ph idx="2" type="subTitle"/>
          </p:nvPr>
        </p:nvSpPr>
        <p:spPr>
          <a:xfrm>
            <a:off x="300350" y="995425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Use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executar código somente quando não ocorrer erro.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Use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sempre exibir "Programa encerrado".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 Faça uma função que levante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ValueError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a idade for negativa.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0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07" name="Google Shape;9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1"/>
          <p:cNvSpPr txBox="1"/>
          <p:nvPr>
            <p:ph idx="2" type="subTitle"/>
          </p:nvPr>
        </p:nvSpPr>
        <p:spPr>
          <a:xfrm>
            <a:off x="300350" y="841913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 Simule um login e levante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Exception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a senha estiver errada.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11. Crie uma classe de exceção personalizada chamada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SenhaFracaError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12. Use a exceção personalizada no exercício anterior.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1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14" name="Google Shape;9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/>
          <p:nvPr/>
        </p:nvSpPr>
        <p:spPr>
          <a:xfrm>
            <a:off x="180475" y="176825"/>
            <a:ext cx="896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Objetivos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0" name="Google Shape;790;p34"/>
          <p:cNvSpPr txBox="1"/>
          <p:nvPr>
            <p:ph idx="2" type="subTitle"/>
          </p:nvPr>
        </p:nvSpPr>
        <p:spPr>
          <a:xfrm>
            <a:off x="407125" y="1552775"/>
            <a:ext cx="4572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são?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que usar? 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tornam o programa mais seguro?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1101125"/>
            <a:ext cx="3860076" cy="279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2"/>
          <p:cNvSpPr txBox="1"/>
          <p:nvPr>
            <p:ph idx="2" type="subTitle"/>
          </p:nvPr>
        </p:nvSpPr>
        <p:spPr>
          <a:xfrm>
            <a:off x="300350" y="861936"/>
            <a:ext cx="45987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em prática</a:t>
            </a:r>
            <a:endParaRPr b="1"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13. Leia um número de uma lista e trate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IndexError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14. Peça dois números e trate </a:t>
            </a: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KeyboardInterrupt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o usuário cancelar.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15. Crie uma função que tenta abrir um arquivo e retorna None em caso de erro.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2"/>
          <p:cNvSpPr txBox="1"/>
          <p:nvPr/>
        </p:nvSpPr>
        <p:spPr>
          <a:xfrm>
            <a:off x="2502925" y="163476"/>
            <a:ext cx="448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Exercícios</a:t>
            </a:r>
            <a:endParaRPr/>
          </a:p>
        </p:txBody>
      </p:sp>
      <p:pic>
        <p:nvPicPr>
          <p:cNvPr id="921" name="Google Shape;9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33" y="1513550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3"/>
          <p:cNvSpPr txBox="1"/>
          <p:nvPr>
            <p:ph idx="2" type="subTitle"/>
          </p:nvPr>
        </p:nvSpPr>
        <p:spPr>
          <a:xfrm>
            <a:off x="187225" y="766738"/>
            <a:ext cx="5072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uma calculadora com 4 operações que: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 dois valores,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trate erros de digitação,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trate divisão por zero,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exiba mensagens claras e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 rodando até o usuário digitar “sair”.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3"/>
          <p:cNvSpPr txBox="1"/>
          <p:nvPr/>
        </p:nvSpPr>
        <p:spPr>
          <a:xfrm>
            <a:off x="901050" y="156800"/>
            <a:ext cx="742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1 -  Calculadora Robusta</a:t>
            </a:r>
            <a:endParaRPr/>
          </a:p>
        </p:txBody>
      </p:sp>
      <p:pic>
        <p:nvPicPr>
          <p:cNvPr id="928" name="Google Shape;9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4"/>
          <p:cNvSpPr txBox="1"/>
          <p:nvPr>
            <p:ph idx="2" type="subTitle"/>
          </p:nvPr>
        </p:nvSpPr>
        <p:spPr>
          <a:xfrm>
            <a:off x="240623" y="960286"/>
            <a:ext cx="4805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exceção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UsuarioNaoEncontrado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exceção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SenhaInvalida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um sistema que: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valide usuário e senha,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trate os erros corretamente,</a:t>
            </a:r>
            <a:b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 tentativas sem travar o programa.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4"/>
          <p:cNvSpPr txBox="1"/>
          <p:nvPr/>
        </p:nvSpPr>
        <p:spPr>
          <a:xfrm>
            <a:off x="901050" y="156800"/>
            <a:ext cx="742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🏆 DESAFIO 2 - </a:t>
            </a: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Sistema de Login com Exceções Personalizadas</a:t>
            </a:r>
            <a:endParaRPr/>
          </a:p>
        </p:txBody>
      </p:sp>
      <p:pic>
        <p:nvPicPr>
          <p:cNvPr id="935" name="Google Shape;9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33" y="1480175"/>
            <a:ext cx="3738905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5"/>
          <p:cNvSpPr txBox="1"/>
          <p:nvPr>
            <p:ph idx="2" type="subTitle"/>
          </p:nvPr>
        </p:nvSpPr>
        <p:spPr>
          <a:xfrm>
            <a:off x="253612" y="945387"/>
            <a:ext cx="46656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Exceções são erros detectados durante a execução do programa.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acontecem, o Python interrompe o programa imediatamente.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 comuns: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Divisão por zero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Acessar arquivo inexistente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Converter texto em número sem sucesso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5"/>
          <p:cNvSpPr txBox="1"/>
          <p:nvPr/>
        </p:nvSpPr>
        <p:spPr>
          <a:xfrm>
            <a:off x="1148000" y="176825"/>
            <a:ext cx="638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 que são Exceções?</a:t>
            </a:r>
            <a:endParaRPr/>
          </a:p>
        </p:txBody>
      </p:sp>
      <p:pic>
        <p:nvPicPr>
          <p:cNvPr id="798" name="Google Shape;7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22" y="1171975"/>
            <a:ext cx="2572750" cy="26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6"/>
          <p:cNvSpPr txBox="1"/>
          <p:nvPr>
            <p:ph idx="2" type="subTitle"/>
          </p:nvPr>
        </p:nvSpPr>
        <p:spPr>
          <a:xfrm>
            <a:off x="567275" y="1433175"/>
            <a:ext cx="4378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Evita que o programa quebre.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exibir mensagens amigáveis ao usuário.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Possibilita recuperar de erros sem encerrar o software.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Ajuda no debug e manutenção.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6"/>
          <p:cNvSpPr txBox="1"/>
          <p:nvPr/>
        </p:nvSpPr>
        <p:spPr>
          <a:xfrm>
            <a:off x="1294850" y="183500"/>
            <a:ext cx="66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Por que tratar exceções?</a:t>
            </a:r>
            <a:endParaRPr/>
          </a:p>
        </p:txBody>
      </p:sp>
      <p:pic>
        <p:nvPicPr>
          <p:cNvPr id="805" name="Google Shape;8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725" y="1101100"/>
            <a:ext cx="3893425" cy="312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7"/>
          <p:cNvSpPr txBox="1"/>
          <p:nvPr>
            <p:ph idx="2" type="subTitle"/>
          </p:nvPr>
        </p:nvSpPr>
        <p:spPr>
          <a:xfrm>
            <a:off x="507275" y="1439300"/>
            <a:ext cx="45120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está em </a:t>
            </a:r>
            <a:r>
              <a:rPr b="1" lang="en" sz="1500">
                <a:solidFill>
                  <a:srgbClr val="178038"/>
                </a:solidFill>
                <a:latin typeface="Arial"/>
                <a:ea typeface="Arial"/>
                <a:cs typeface="Arial"/>
                <a:sym typeface="Arial"/>
              </a:rPr>
              <a:t>try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testado.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ocorra um erro, </a:t>
            </a:r>
            <a:r>
              <a:rPr b="1" lang="en" sz="1500">
                <a:solidFill>
                  <a:srgbClr val="178038"/>
                </a:solidFill>
                <a:latin typeface="Arial"/>
                <a:ea typeface="Arial"/>
                <a:cs typeface="Arial"/>
                <a:sym typeface="Arial"/>
              </a:rPr>
              <a:t>except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executado.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7"/>
          <p:cNvSpPr txBox="1"/>
          <p:nvPr/>
        </p:nvSpPr>
        <p:spPr>
          <a:xfrm>
            <a:off x="1308200" y="176825"/>
            <a:ext cx="648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Sintaxe Básica: try/except</a:t>
            </a:r>
            <a:endParaRPr>
              <a:solidFill>
                <a:srgbClr val="106040"/>
              </a:solidFill>
            </a:endParaRPr>
          </a:p>
        </p:txBody>
      </p:sp>
      <p:sp>
        <p:nvSpPr>
          <p:cNvPr id="812" name="Google Shape;812;p37"/>
          <p:cNvSpPr txBox="1"/>
          <p:nvPr/>
        </p:nvSpPr>
        <p:spPr>
          <a:xfrm>
            <a:off x="640725" y="2663100"/>
            <a:ext cx="4512000" cy="1477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# código que pode dar erro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"Digite um número: 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"Ocorreu um erro!"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3" name="Google Shape;8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175" y="1402648"/>
            <a:ext cx="3414199" cy="27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8"/>
          <p:cNvSpPr txBox="1"/>
          <p:nvPr>
            <p:ph idx="2" type="subTitle"/>
          </p:nvPr>
        </p:nvSpPr>
        <p:spPr>
          <a:xfrm>
            <a:off x="267025" y="980563"/>
            <a:ext cx="47655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possível capturar erros específicos: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88038"/>
              </a:buClr>
              <a:buSzPts val="1900"/>
              <a:buFont typeface="Roboto Mono"/>
              <a:buChar char="●"/>
            </a:pPr>
            <a:r>
              <a:rPr b="1" lang="en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ValueError</a:t>
            </a:r>
            <a:endParaRPr b="1"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900"/>
              <a:buFont typeface="Roboto Mono"/>
              <a:buChar char="●"/>
            </a:pPr>
            <a:r>
              <a:rPr b="1" lang="en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TypeError</a:t>
            </a:r>
            <a:endParaRPr b="1"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900"/>
              <a:buFont typeface="Roboto Mono"/>
              <a:buChar char="●"/>
            </a:pPr>
            <a:r>
              <a:rPr b="1" lang="en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FileNotFoundError</a:t>
            </a:r>
            <a:endParaRPr b="1"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900"/>
              <a:buFont typeface="Roboto Mono"/>
              <a:buChar char="●"/>
            </a:pPr>
            <a:r>
              <a:rPr b="1" lang="en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IndexError</a:t>
            </a:r>
            <a:endParaRPr b="1"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8"/>
          <p:cNvSpPr txBox="1"/>
          <p:nvPr/>
        </p:nvSpPr>
        <p:spPr>
          <a:xfrm>
            <a:off x="1121300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Tipos específicos de exceções</a:t>
            </a:r>
            <a:endParaRPr sz="2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20" name="Google Shape;8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500" y="1014874"/>
            <a:ext cx="2656076" cy="2656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38"/>
          <p:cNvSpPr txBox="1"/>
          <p:nvPr/>
        </p:nvSpPr>
        <p:spPr>
          <a:xfrm>
            <a:off x="2115800" y="3584175"/>
            <a:ext cx="50193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ZeroDivisionError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"Não é possível dividir por zero!"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9"/>
          <p:cNvSpPr txBox="1"/>
          <p:nvPr/>
        </p:nvSpPr>
        <p:spPr>
          <a:xfrm>
            <a:off x="1722000" y="176825"/>
            <a:ext cx="556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Capturando múltiplos erros</a:t>
            </a:r>
            <a:endParaRPr sz="2600">
              <a:solidFill>
                <a:srgbClr val="1780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27" name="Google Shape;827;p39"/>
          <p:cNvSpPr txBox="1"/>
          <p:nvPr/>
        </p:nvSpPr>
        <p:spPr>
          <a:xfrm>
            <a:off x="961125" y="1581825"/>
            <a:ext cx="3984600" cy="1908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"abc"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ValueError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"Erro de conversão!"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ZeroDivisionError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"Divisão por zero!"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8" name="Google Shape;8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126" y="3983275"/>
            <a:ext cx="3524124" cy="18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125" y="1089938"/>
            <a:ext cx="2963626" cy="29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0"/>
          <p:cNvSpPr txBox="1"/>
          <p:nvPr/>
        </p:nvSpPr>
        <p:spPr>
          <a:xfrm>
            <a:off x="2222600" y="176825"/>
            <a:ext cx="527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Except genérico</a:t>
            </a:r>
            <a:endParaRPr/>
          </a:p>
        </p:txBody>
      </p:sp>
      <p:sp>
        <p:nvSpPr>
          <p:cNvPr id="835" name="Google Shape;835;p40"/>
          <p:cNvSpPr txBox="1"/>
          <p:nvPr/>
        </p:nvSpPr>
        <p:spPr>
          <a:xfrm>
            <a:off x="73375" y="1340975"/>
            <a:ext cx="58002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Quando não sabemos qual erro pode ocorrer:</a:t>
            </a:r>
            <a:endParaRPr b="1" sz="19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Exception</a:t>
            </a:r>
            <a:r>
              <a:rPr b="1" lang="en" sz="1700"/>
              <a:t> captura praticamente todos os erros.</a:t>
            </a:r>
            <a:br>
              <a:rPr b="1" lang="en" sz="1700"/>
            </a:b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 e</a:t>
            </a:r>
            <a:r>
              <a:rPr b="1" lang="en" sz="1700"/>
              <a:t> mostra a mensagem original do Python.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836" name="Google Shape;836;p40"/>
          <p:cNvSpPr txBox="1"/>
          <p:nvPr/>
        </p:nvSpPr>
        <p:spPr>
          <a:xfrm>
            <a:off x="1473475" y="3130325"/>
            <a:ext cx="3000000" cy="104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abrir_arquivo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Exception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"Erro:"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7" name="Google Shape;837;p40"/>
          <p:cNvPicPr preferRelativeResize="0"/>
          <p:nvPr/>
        </p:nvPicPr>
        <p:blipFill rotWithShape="1">
          <a:blip r:embed="rId3">
            <a:alphaModFix/>
          </a:blip>
          <a:srcRect b="0" l="42346" r="0" t="0"/>
          <a:stretch/>
        </p:blipFill>
        <p:spPr>
          <a:xfrm>
            <a:off x="5993650" y="1084100"/>
            <a:ext cx="2597474" cy="30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1"/>
          <p:cNvSpPr txBox="1"/>
          <p:nvPr/>
        </p:nvSpPr>
        <p:spPr>
          <a:xfrm>
            <a:off x="814275" y="176825"/>
            <a:ext cx="700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Usando else</a:t>
            </a:r>
            <a:endParaRPr/>
          </a:p>
        </p:txBody>
      </p:sp>
      <p:sp>
        <p:nvSpPr>
          <p:cNvPr id="843" name="Google Shape;843;p41"/>
          <p:cNvSpPr txBox="1"/>
          <p:nvPr/>
        </p:nvSpPr>
        <p:spPr>
          <a:xfrm>
            <a:off x="73375" y="1007250"/>
            <a:ext cx="580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1" lang="en" sz="1800"/>
              <a:t> roda SOMENTE se nenhum erro ocorrer.</a:t>
            </a:r>
            <a:endParaRPr b="1" sz="2600"/>
          </a:p>
        </p:txBody>
      </p:sp>
      <p:sp>
        <p:nvSpPr>
          <p:cNvPr id="844" name="Google Shape;844;p41"/>
          <p:cNvSpPr txBox="1"/>
          <p:nvPr/>
        </p:nvSpPr>
        <p:spPr>
          <a:xfrm>
            <a:off x="347100" y="1922250"/>
            <a:ext cx="4872300" cy="1477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"Número: 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ValueError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"Entrada inválida."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"Tudo certo! Você digitou:"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5" name="Google Shape;8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575" y="1468950"/>
            <a:ext cx="2660024" cy="266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